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596546219027945E-2"/>
          <c:y val="3.5813263440548575E-2"/>
          <c:w val="0.34060093215829146"/>
          <c:h val="0.9124564671453256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3"/>
            <c:bubble3D val="0"/>
          </c:dPt>
          <c:cat>
            <c:strRef>
              <c:f>Лист1!$A$2:$A$3</c:f>
              <c:strCache>
                <c:ptCount val="2"/>
                <c:pt idx="0">
                  <c:v>Проверено средств - 7,1 млрд. руб.</c:v>
                </c:pt>
                <c:pt idx="1">
                  <c:v>Выявлено нарушений - 429,3 млн. руб. (6 %)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7122.61</c:v>
                </c:pt>
                <c:pt idx="1">
                  <c:v>429.3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 i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57339380203561208"/>
          <c:y val="0.2070153890501652"/>
          <c:w val="0.35762370601570781"/>
          <c:h val="0.46659136377095184"/>
        </c:manualLayout>
      </c:layout>
      <c:overlay val="0"/>
      <c:txPr>
        <a:bodyPr/>
        <a:lstStyle/>
        <a:p>
          <a:pPr>
            <a:defRPr sz="16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678037018493704E-2"/>
          <c:y val="0.25292483724256415"/>
          <c:w val="0.41391418450187778"/>
          <c:h val="0.5806551784927830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3"/>
            <c:bubble3D val="0"/>
            <c:explosion val="4"/>
          </c:dPt>
          <c:cat>
            <c:strRef>
              <c:f>Лист1!$A$2:$A$3</c:f>
              <c:strCache>
                <c:ptCount val="2"/>
                <c:pt idx="0">
                  <c:v>Проверено средств - 1,9 млрд. руб.</c:v>
                </c:pt>
                <c:pt idx="1">
                  <c:v>Выявлено нарушений - 80,3 млн. руб. (4 %)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1981</c:v>
                </c:pt>
                <c:pt idx="1">
                  <c:v>80.3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 i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49734755931717944"/>
          <c:y val="0.1670812301478288"/>
          <c:w val="0.49419322752286043"/>
          <c:h val="0.46659136377095184"/>
        </c:manualLayout>
      </c:layout>
      <c:overlay val="0"/>
      <c:txPr>
        <a:bodyPr/>
        <a:lstStyle/>
        <a:p>
          <a:pPr>
            <a:defRPr sz="16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51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19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09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04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04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79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86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70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83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7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9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AFF1D-A5D2-4A42-9D3A-69F53470C7B4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25CA4-6293-4E66-A9CD-3EF482E7C2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3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reflection stA="17000" endPos="65000" dist="50800" dir="5400000" sy="-100000" algn="bl" rotWithShape="0"/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0" y="9526"/>
            <a:ext cx="12192000" cy="14310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FD6F66C-9F5C-449B-B982-7B0BDCA78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104" y="68366"/>
            <a:ext cx="1106121" cy="114465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82FA53FA-CC5B-4422-B312-F2705B4927E0}"/>
              </a:ext>
            </a:extLst>
          </p:cNvPr>
          <p:cNvSpPr txBox="1">
            <a:spLocks/>
          </p:cNvSpPr>
          <p:nvPr/>
        </p:nvSpPr>
        <p:spPr>
          <a:xfrm>
            <a:off x="2471737" y="237092"/>
            <a:ext cx="7248525" cy="975930"/>
          </a:xfrm>
          <a:prstGeom prst="rect">
            <a:avLst/>
          </a:prstGeom>
        </p:spPr>
        <p:txBody>
          <a:bodyPr vert="horz" lIns="60960" tIns="30480" rIns="60960" bIns="3048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Смоленской области по осуществлению контроля и взаимодействию с административными органами</a:t>
            </a:r>
            <a:endParaRPr lang="ru-RU" sz="1800" spc="400" dirty="0">
              <a:solidFill>
                <a:schemeClr val="tx1">
                  <a:lumMod val="85000"/>
                  <a:lumOff val="15000"/>
                </a:schemeClr>
              </a:solidFill>
              <a:latin typeface="Akrobat ExtraBold" panose="00000900000000000000" pitchFamily="50" charset="-52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82FA53FA-CC5B-4422-B312-F2705B4927E0}"/>
              </a:ext>
            </a:extLst>
          </p:cNvPr>
          <p:cNvSpPr txBox="1">
            <a:spLocks/>
          </p:cNvSpPr>
          <p:nvPr/>
        </p:nvSpPr>
        <p:spPr>
          <a:xfrm>
            <a:off x="414337" y="237092"/>
            <a:ext cx="1452563" cy="601108"/>
          </a:xfrm>
          <a:prstGeom prst="rect">
            <a:avLst/>
          </a:prstGeom>
        </p:spPr>
        <p:txBody>
          <a:bodyPr vert="horz" lIns="60960" tIns="30480" rIns="60960" bIns="3048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2025 год</a:t>
            </a:r>
            <a:endParaRPr lang="ru-RU" sz="2800" i="1" spc="400" dirty="0">
              <a:solidFill>
                <a:srgbClr val="FF0000"/>
              </a:solidFill>
              <a:latin typeface="Akrobat ExtraBold" panose="00000900000000000000" pitchFamily="50" charset="-52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302078" y="1537526"/>
            <a:ext cx="11698064" cy="83011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Внутренний государственный финансовый контроль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302078" y="2441040"/>
            <a:ext cx="6515101" cy="378831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503986915"/>
              </p:ext>
            </p:extLst>
          </p:nvPr>
        </p:nvGraphicFramePr>
        <p:xfrm>
          <a:off x="414337" y="2507116"/>
          <a:ext cx="6443664" cy="3191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2122714" y="5290455"/>
            <a:ext cx="4629150" cy="4572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устранено в 2025 году нарушений – 176,3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  <a:p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6988629" y="2441040"/>
            <a:ext cx="5011513" cy="3788310"/>
          </a:xfrm>
          <a:prstGeom prst="rect">
            <a:avLst/>
          </a:prstGeom>
          <a:solidFill>
            <a:schemeClr val="bg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757974661"/>
              </p:ext>
            </p:extLst>
          </p:nvPr>
        </p:nvGraphicFramePr>
        <p:xfrm>
          <a:off x="7311798" y="2586037"/>
          <a:ext cx="4503965" cy="3210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8167687" y="2557172"/>
            <a:ext cx="2792187" cy="422791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ациональные проекты</a:t>
            </a:r>
          </a:p>
          <a:p>
            <a:pPr algn="ctr"/>
            <a:endParaRPr lang="ru-RU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30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reflection stA="17000" endPos="65000" dist="50800" dir="5400000" sy="-100000" algn="bl" rotWithShape="0"/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0" y="9526"/>
            <a:ext cx="12192000" cy="143106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FD6F66C-9F5C-449B-B982-7B0BDCA78E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104" y="68366"/>
            <a:ext cx="1106121" cy="1144656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82FA53FA-CC5B-4422-B312-F2705B4927E0}"/>
              </a:ext>
            </a:extLst>
          </p:cNvPr>
          <p:cNvSpPr txBox="1">
            <a:spLocks/>
          </p:cNvSpPr>
          <p:nvPr/>
        </p:nvSpPr>
        <p:spPr>
          <a:xfrm>
            <a:off x="2471737" y="237092"/>
            <a:ext cx="7248525" cy="975930"/>
          </a:xfrm>
          <a:prstGeom prst="rect">
            <a:avLst/>
          </a:prstGeom>
        </p:spPr>
        <p:txBody>
          <a:bodyPr vert="horz" lIns="60960" tIns="30480" rIns="60960" bIns="3048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Смоленской области по осуществлению контроля и взаимодействию с административными органами</a:t>
            </a:r>
            <a:endParaRPr lang="ru-RU" sz="1800" spc="400" dirty="0">
              <a:solidFill>
                <a:schemeClr val="tx1">
                  <a:lumMod val="85000"/>
                  <a:lumOff val="15000"/>
                </a:schemeClr>
              </a:solidFill>
              <a:latin typeface="Akrobat ExtraBold" panose="00000900000000000000" pitchFamily="50" charset="-52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82FA53FA-CC5B-4422-B312-F2705B4927E0}"/>
              </a:ext>
            </a:extLst>
          </p:cNvPr>
          <p:cNvSpPr txBox="1">
            <a:spLocks/>
          </p:cNvSpPr>
          <p:nvPr/>
        </p:nvSpPr>
        <p:spPr>
          <a:xfrm>
            <a:off x="414337" y="237092"/>
            <a:ext cx="1452563" cy="601108"/>
          </a:xfrm>
          <a:prstGeom prst="rect">
            <a:avLst/>
          </a:prstGeom>
        </p:spPr>
        <p:txBody>
          <a:bodyPr vert="horz" lIns="60960" tIns="30480" rIns="60960" bIns="3048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2025 год</a:t>
            </a:r>
            <a:endParaRPr lang="ru-RU" sz="2800" i="1" spc="400" dirty="0">
              <a:solidFill>
                <a:srgbClr val="FF0000"/>
              </a:solidFill>
              <a:latin typeface="Akrobat ExtraBold" panose="00000900000000000000" pitchFamily="50" charset="-52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6169477" y="1545691"/>
            <a:ext cx="5904141" cy="25854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Контроль процедуры </a:t>
            </a:r>
            <a:r>
              <a:rPr lang="ru-RU" b="1" i="1" dirty="0" smtClean="0">
                <a:solidFill>
                  <a:srgbClr val="FF0000"/>
                </a:solidFill>
              </a:rPr>
              <a:t>закупок</a:t>
            </a:r>
          </a:p>
          <a:p>
            <a:pPr algn="ctr"/>
            <a:endParaRPr lang="ru-RU" sz="800" b="1" i="1" dirty="0" smtClean="0">
              <a:solidFill>
                <a:srgbClr val="FF0000"/>
              </a:solidFill>
            </a:endParaRPr>
          </a:p>
          <a:p>
            <a:pPr algn="ctr"/>
            <a:endParaRPr lang="ru-RU" sz="800" b="1" i="1" dirty="0" smtClean="0">
              <a:solidFill>
                <a:srgbClr val="FF0000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  </a:t>
            </a:r>
            <a:r>
              <a:rPr lang="ru-RU" b="1" i="1" dirty="0" smtClean="0">
                <a:solidFill>
                  <a:srgbClr val="7030A0"/>
                </a:solidFill>
              </a:rPr>
              <a:t>Проверены закупки </a:t>
            </a:r>
            <a:r>
              <a:rPr lang="ru-RU" sz="4000" b="1" i="1" dirty="0" smtClean="0">
                <a:solidFill>
                  <a:srgbClr val="7030A0"/>
                </a:solidFill>
              </a:rPr>
              <a:t>45</a:t>
            </a:r>
            <a:r>
              <a:rPr lang="ru-RU" b="1" i="1" dirty="0" smtClean="0">
                <a:solidFill>
                  <a:srgbClr val="7030A0"/>
                </a:solidFill>
              </a:rPr>
              <a:t> областных учреждений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 </a:t>
            </a:r>
            <a:endParaRPr lang="ru-RU" b="1" i="1" dirty="0" smtClean="0">
              <a:solidFill>
                <a:srgbClr val="7030A0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  </a:t>
            </a:r>
            <a:r>
              <a:rPr lang="ru-RU" b="1" i="1" dirty="0" smtClean="0">
                <a:solidFill>
                  <a:srgbClr val="7030A0"/>
                </a:solidFill>
              </a:rPr>
              <a:t>Привлечено к адм. ответствен</a:t>
            </a:r>
            <a:r>
              <a:rPr lang="ru-RU" b="1" i="1" dirty="0" smtClean="0">
                <a:solidFill>
                  <a:srgbClr val="7030A0"/>
                </a:solidFill>
              </a:rPr>
              <a:t>ности – </a:t>
            </a:r>
          </a:p>
          <a:p>
            <a:r>
              <a:rPr lang="ru-RU" sz="3200" b="1" i="1" dirty="0">
                <a:solidFill>
                  <a:srgbClr val="7030A0"/>
                </a:solidFill>
              </a:rPr>
              <a:t> </a:t>
            </a:r>
            <a:r>
              <a:rPr lang="ru-RU" sz="3200" b="1" i="1" dirty="0" smtClean="0">
                <a:solidFill>
                  <a:srgbClr val="7030A0"/>
                </a:solidFill>
              </a:rPr>
              <a:t>                               </a:t>
            </a:r>
            <a:r>
              <a:rPr lang="ru-RU" sz="3200" b="1" i="1" dirty="0" smtClean="0">
                <a:solidFill>
                  <a:srgbClr val="7030A0"/>
                </a:solidFill>
              </a:rPr>
              <a:t>39</a:t>
            </a:r>
            <a:r>
              <a:rPr lang="ru-RU" b="1" i="1" dirty="0" smtClean="0">
                <a:solidFill>
                  <a:srgbClr val="7030A0"/>
                </a:solidFill>
              </a:rPr>
              <a:t> должн</a:t>
            </a:r>
            <a:r>
              <a:rPr lang="ru-RU" b="1" i="1" dirty="0" smtClean="0">
                <a:solidFill>
                  <a:srgbClr val="7030A0"/>
                </a:solidFill>
              </a:rPr>
              <a:t>остных</a:t>
            </a:r>
            <a:r>
              <a:rPr lang="ru-RU" b="1" i="1" dirty="0" smtClean="0">
                <a:solidFill>
                  <a:srgbClr val="7030A0"/>
                </a:solidFill>
              </a:rPr>
              <a:t> лиц       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106136" y="1545691"/>
            <a:ext cx="5812972" cy="25854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Межведомственная комиссия по осуществлению закупок</a:t>
            </a:r>
          </a:p>
          <a:p>
            <a:pPr algn="ctr"/>
            <a:endParaRPr lang="ru-RU" sz="800" b="1" i="1" dirty="0" smtClean="0">
              <a:solidFill>
                <a:srgbClr val="FF0000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  Проверено </a:t>
            </a:r>
            <a:r>
              <a:rPr lang="ru-RU" sz="4000" b="1" i="1" dirty="0" smtClean="0">
                <a:solidFill>
                  <a:srgbClr val="7030A0"/>
                </a:solidFill>
              </a:rPr>
              <a:t>180</a:t>
            </a:r>
            <a:r>
              <a:rPr lang="ru-RU" b="1" i="1" dirty="0" smtClean="0">
                <a:solidFill>
                  <a:srgbClr val="7030A0"/>
                </a:solidFill>
              </a:rPr>
              <a:t> документаций о закупках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 Экономия на снижении НМЦК – </a:t>
            </a:r>
            <a:r>
              <a:rPr lang="ru-RU" sz="4000" b="1" i="1" dirty="0" smtClean="0">
                <a:solidFill>
                  <a:srgbClr val="7030A0"/>
                </a:solidFill>
              </a:rPr>
              <a:t>58,8</a:t>
            </a:r>
            <a:r>
              <a:rPr lang="ru-RU" b="1" i="1" dirty="0" smtClean="0">
                <a:solidFill>
                  <a:srgbClr val="7030A0"/>
                </a:solidFill>
              </a:rPr>
              <a:t> млн. рублей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2CB2A98-6073-498E-AB61-9F188E68C5D4}"/>
              </a:ext>
            </a:extLst>
          </p:cNvPr>
          <p:cNvSpPr/>
          <p:nvPr/>
        </p:nvSpPr>
        <p:spPr>
          <a:xfrm>
            <a:off x="2877194" y="4272559"/>
            <a:ext cx="5964728" cy="24856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Проверки резервного фонда</a:t>
            </a:r>
          </a:p>
          <a:p>
            <a:r>
              <a:rPr lang="ru-RU" sz="4000" b="1" i="1" dirty="0" smtClean="0">
                <a:solidFill>
                  <a:srgbClr val="7030A0"/>
                </a:solidFill>
              </a:rPr>
              <a:t>55</a:t>
            </a:r>
            <a:r>
              <a:rPr lang="ru-RU" b="1" i="1" dirty="0" smtClean="0">
                <a:solidFill>
                  <a:srgbClr val="7030A0"/>
                </a:solidFill>
              </a:rPr>
              <a:t> строительных объектов, 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общая </a:t>
            </a:r>
            <a:r>
              <a:rPr lang="ru-RU" b="1" i="1" dirty="0" smtClean="0">
                <a:solidFill>
                  <a:srgbClr val="7030A0"/>
                </a:solidFill>
              </a:rPr>
              <a:t>стоимость  </a:t>
            </a:r>
            <a:r>
              <a:rPr lang="ru-RU" sz="4000" b="1" i="1" dirty="0" smtClean="0">
                <a:solidFill>
                  <a:srgbClr val="7030A0"/>
                </a:solidFill>
              </a:rPr>
              <a:t>124,9 </a:t>
            </a:r>
            <a:r>
              <a:rPr lang="ru-RU" b="1" i="1" dirty="0" smtClean="0">
                <a:solidFill>
                  <a:srgbClr val="7030A0"/>
                </a:solidFill>
              </a:rPr>
              <a:t>млн.     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Предотвращены потери бюджета</a:t>
            </a:r>
            <a:r>
              <a:rPr lang="ru-RU" b="1" i="1" dirty="0" smtClean="0">
                <a:solidFill>
                  <a:srgbClr val="7030A0"/>
                </a:solidFill>
              </a:rPr>
              <a:t> – </a:t>
            </a:r>
            <a:r>
              <a:rPr lang="ru-RU" sz="4000" b="1" i="1" dirty="0" smtClean="0">
                <a:solidFill>
                  <a:srgbClr val="7030A0"/>
                </a:solidFill>
              </a:rPr>
              <a:t>1,2</a:t>
            </a:r>
            <a:r>
              <a:rPr lang="ru-RU" b="1" i="1" dirty="0" smtClean="0">
                <a:solidFill>
                  <a:srgbClr val="7030A0"/>
                </a:solidFill>
              </a:rPr>
              <a:t> млн. рублей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endParaRPr lang="ru-RU" b="1" i="1" dirty="0" smtClean="0">
              <a:solidFill>
                <a:schemeClr val="tx1"/>
              </a:solidFill>
            </a:endParaRP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sz="1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Korolev_DM\Desktop\full_size_1607413130-b0b3c56d216e003ea06a4302bec7a0c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58" y="4619121"/>
            <a:ext cx="2213586" cy="154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Korolev_DM\Desktop\goszakupki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29" y="4797679"/>
            <a:ext cx="2513239" cy="1435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90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111</Words>
  <Application>Microsoft Office PowerPoint</Application>
  <PresentationFormat>Произвольный</PresentationFormat>
  <Paragraphs>106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год Министерстерство Смоленской области по осуществлению контроля</dc:title>
  <dc:creator>Благов Василий Евгеньевич</dc:creator>
  <cp:lastModifiedBy>Королев Дмитрий Михайлович</cp:lastModifiedBy>
  <cp:revision>25</cp:revision>
  <dcterms:created xsi:type="dcterms:W3CDTF">2025-12-29T14:44:19Z</dcterms:created>
  <dcterms:modified xsi:type="dcterms:W3CDTF">2025-12-30T07:07:39Z</dcterms:modified>
</cp:coreProperties>
</file>