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ефёдов Данил Игорьевич" initials="НДИ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6B817-1BE9-4EEC-9797-33E2C28E2674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359B2C00-4D72-4682-B181-E08FA77E3D5D}">
      <dgm:prSet phldrT="[Текст]"/>
      <dgm:spPr/>
      <dgm:t>
        <a:bodyPr/>
        <a:lstStyle/>
        <a:p>
          <a:r>
            <a:rPr lang="ru-RU" dirty="0" smtClean="0"/>
            <a:t>Обращение на имя Губернатора Смоленской области с обоснованием необходимости выделения денежных средств из резервного фонда и указанием размера испрашиваемых средств</a:t>
          </a:r>
          <a:endParaRPr lang="ru-RU" dirty="0"/>
        </a:p>
      </dgm:t>
    </dgm:pt>
    <dgm:pt modelId="{E065B640-EDCD-403F-87F7-D1120A383523}" type="parTrans" cxnId="{49E64D51-7075-4744-A844-F6A84E4387F9}">
      <dgm:prSet/>
      <dgm:spPr/>
      <dgm:t>
        <a:bodyPr/>
        <a:lstStyle/>
        <a:p>
          <a:endParaRPr lang="ru-RU"/>
        </a:p>
      </dgm:t>
    </dgm:pt>
    <dgm:pt modelId="{D9E679BE-3713-48C2-BF54-24689A169536}" type="sibTrans" cxnId="{49E64D51-7075-4744-A844-F6A84E4387F9}">
      <dgm:prSet/>
      <dgm:spPr/>
      <dgm:t>
        <a:bodyPr/>
        <a:lstStyle/>
        <a:p>
          <a:endParaRPr lang="ru-RU"/>
        </a:p>
      </dgm:t>
    </dgm:pt>
    <dgm:pt modelId="{4E106C3C-3F43-4ABA-8468-4CF8D5D69A54}">
      <dgm:prSet phldrT="[Текст]"/>
      <dgm:spPr/>
      <dgm:t>
        <a:bodyPr/>
        <a:lstStyle/>
        <a:p>
          <a:r>
            <a:rPr lang="ru-RU" dirty="0" smtClean="0"/>
            <a:t>По результатам оценки обращения о выделении средств из резервного фонда исполнительный орган Смоленской области, в компетенции которого находится решение вопросов, указанных в обращении, подготавливается заключение, которое направляется в Министерство финансов Смоленской области.</a:t>
          </a:r>
          <a:endParaRPr lang="ru-RU" dirty="0"/>
        </a:p>
      </dgm:t>
    </dgm:pt>
    <dgm:pt modelId="{CD8484EE-8AAA-481E-A3DF-7DB06DBB707C}" type="parTrans" cxnId="{28819A13-4DB9-497E-9047-AAB5FA57BD3E}">
      <dgm:prSet/>
      <dgm:spPr/>
      <dgm:t>
        <a:bodyPr/>
        <a:lstStyle/>
        <a:p>
          <a:endParaRPr lang="ru-RU"/>
        </a:p>
      </dgm:t>
    </dgm:pt>
    <dgm:pt modelId="{00DE6147-9546-4166-A3D0-25D88B3E796B}" type="sibTrans" cxnId="{28819A13-4DB9-497E-9047-AAB5FA57BD3E}">
      <dgm:prSet/>
      <dgm:spPr/>
      <dgm:t>
        <a:bodyPr/>
        <a:lstStyle/>
        <a:p>
          <a:endParaRPr lang="ru-RU"/>
        </a:p>
      </dgm:t>
    </dgm:pt>
    <dgm:pt modelId="{A39D3FA3-D887-4604-A6C8-03E0E587D28C}">
      <dgm:prSet/>
      <dgm:spPr/>
      <dgm:t>
        <a:bodyPr/>
        <a:lstStyle/>
        <a:p>
          <a:r>
            <a:rPr lang="ru-RU" dirty="0" smtClean="0"/>
            <a:t>По поручению Губернатора Смоленской области Министерство финансов Смоленской области готовит проект распоряжения Правительства Смоленской области о выделении средств из резервного фонда с указанием размера выделяемых средств и направления их расходования</a:t>
          </a:r>
          <a:endParaRPr lang="ru-RU" dirty="0"/>
        </a:p>
      </dgm:t>
    </dgm:pt>
    <dgm:pt modelId="{50A35328-0EFE-4908-9D62-03E74BEA48E4}" type="parTrans" cxnId="{029BD61F-3A2E-4BD3-85F6-0B4568CB95B7}">
      <dgm:prSet/>
      <dgm:spPr/>
      <dgm:t>
        <a:bodyPr/>
        <a:lstStyle/>
        <a:p>
          <a:endParaRPr lang="ru-RU"/>
        </a:p>
      </dgm:t>
    </dgm:pt>
    <dgm:pt modelId="{2E5D5C72-2ED6-4832-93A0-D1ACA9D6A90F}" type="sibTrans" cxnId="{029BD61F-3A2E-4BD3-85F6-0B4568CB95B7}">
      <dgm:prSet/>
      <dgm:spPr/>
      <dgm:t>
        <a:bodyPr/>
        <a:lstStyle/>
        <a:p>
          <a:endParaRPr lang="ru-RU"/>
        </a:p>
      </dgm:t>
    </dgm:pt>
    <dgm:pt modelId="{025EA08D-98C6-47DA-8B1F-3309C41BDE38}" type="pres">
      <dgm:prSet presAssocID="{57F6B817-1BE9-4EEC-9797-33E2C28E2674}" presName="CompostProcess" presStyleCnt="0">
        <dgm:presLayoutVars>
          <dgm:dir/>
          <dgm:resizeHandles val="exact"/>
        </dgm:presLayoutVars>
      </dgm:prSet>
      <dgm:spPr/>
    </dgm:pt>
    <dgm:pt modelId="{DD0AB5DE-86FB-4E71-B126-0CCDFC1639B1}" type="pres">
      <dgm:prSet presAssocID="{57F6B817-1BE9-4EEC-9797-33E2C28E2674}" presName="arrow" presStyleLbl="bgShp" presStyleIdx="0" presStyleCnt="1"/>
      <dgm:spPr/>
    </dgm:pt>
    <dgm:pt modelId="{2F7A1E96-1928-4B6E-B12F-B50FD7EA2AE0}" type="pres">
      <dgm:prSet presAssocID="{57F6B817-1BE9-4EEC-9797-33E2C28E2674}" presName="linearProcess" presStyleCnt="0"/>
      <dgm:spPr/>
    </dgm:pt>
    <dgm:pt modelId="{9A706B91-4C1E-444B-9F89-F9C11EF82A8D}" type="pres">
      <dgm:prSet presAssocID="{359B2C00-4D72-4682-B181-E08FA77E3D5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2B828-56E7-4B21-ABA3-8912DA69FFB2}" type="pres">
      <dgm:prSet presAssocID="{D9E679BE-3713-48C2-BF54-24689A169536}" presName="sibTrans" presStyleCnt="0"/>
      <dgm:spPr/>
    </dgm:pt>
    <dgm:pt modelId="{845CAC73-904A-4857-BDDF-44E52206519C}" type="pres">
      <dgm:prSet presAssocID="{4E106C3C-3F43-4ABA-8468-4CF8D5D69A5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B38B4-8E72-4BB9-A93B-E71DCEF2D937}" type="pres">
      <dgm:prSet presAssocID="{00DE6147-9546-4166-A3D0-25D88B3E796B}" presName="sibTrans" presStyleCnt="0"/>
      <dgm:spPr/>
    </dgm:pt>
    <dgm:pt modelId="{BEC7D2D9-9B0F-4688-8461-89626E2710D6}" type="pres">
      <dgm:prSet presAssocID="{A39D3FA3-D887-4604-A6C8-03E0E587D28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9198E9-93A2-4987-8514-7178CA4B6993}" type="presOf" srcId="{359B2C00-4D72-4682-B181-E08FA77E3D5D}" destId="{9A706B91-4C1E-444B-9F89-F9C11EF82A8D}" srcOrd="0" destOrd="0" presId="urn:microsoft.com/office/officeart/2005/8/layout/hProcess9"/>
    <dgm:cxn modelId="{49E64D51-7075-4744-A844-F6A84E4387F9}" srcId="{57F6B817-1BE9-4EEC-9797-33E2C28E2674}" destId="{359B2C00-4D72-4682-B181-E08FA77E3D5D}" srcOrd="0" destOrd="0" parTransId="{E065B640-EDCD-403F-87F7-D1120A383523}" sibTransId="{D9E679BE-3713-48C2-BF54-24689A169536}"/>
    <dgm:cxn modelId="{029BD61F-3A2E-4BD3-85F6-0B4568CB95B7}" srcId="{57F6B817-1BE9-4EEC-9797-33E2C28E2674}" destId="{A39D3FA3-D887-4604-A6C8-03E0E587D28C}" srcOrd="2" destOrd="0" parTransId="{50A35328-0EFE-4908-9D62-03E74BEA48E4}" sibTransId="{2E5D5C72-2ED6-4832-93A0-D1ACA9D6A90F}"/>
    <dgm:cxn modelId="{39A2E240-8544-46A0-BEA9-19598E7B3005}" type="presOf" srcId="{A39D3FA3-D887-4604-A6C8-03E0E587D28C}" destId="{BEC7D2D9-9B0F-4688-8461-89626E2710D6}" srcOrd="0" destOrd="0" presId="urn:microsoft.com/office/officeart/2005/8/layout/hProcess9"/>
    <dgm:cxn modelId="{EECDEC06-636B-479B-B9E6-BAAC674408FA}" type="presOf" srcId="{4E106C3C-3F43-4ABA-8468-4CF8D5D69A54}" destId="{845CAC73-904A-4857-BDDF-44E52206519C}" srcOrd="0" destOrd="0" presId="urn:microsoft.com/office/officeart/2005/8/layout/hProcess9"/>
    <dgm:cxn modelId="{F5CDE1C6-A79C-4B74-8A17-EEA2A54184C8}" type="presOf" srcId="{57F6B817-1BE9-4EEC-9797-33E2C28E2674}" destId="{025EA08D-98C6-47DA-8B1F-3309C41BDE38}" srcOrd="0" destOrd="0" presId="urn:microsoft.com/office/officeart/2005/8/layout/hProcess9"/>
    <dgm:cxn modelId="{28819A13-4DB9-497E-9047-AAB5FA57BD3E}" srcId="{57F6B817-1BE9-4EEC-9797-33E2C28E2674}" destId="{4E106C3C-3F43-4ABA-8468-4CF8D5D69A54}" srcOrd="1" destOrd="0" parTransId="{CD8484EE-8AAA-481E-A3DF-7DB06DBB707C}" sibTransId="{00DE6147-9546-4166-A3D0-25D88B3E796B}"/>
    <dgm:cxn modelId="{FD074409-558F-4D89-ACEE-9DE4A2E1CBEE}" type="presParOf" srcId="{025EA08D-98C6-47DA-8B1F-3309C41BDE38}" destId="{DD0AB5DE-86FB-4E71-B126-0CCDFC1639B1}" srcOrd="0" destOrd="0" presId="urn:microsoft.com/office/officeart/2005/8/layout/hProcess9"/>
    <dgm:cxn modelId="{4E942A45-F8FB-4675-998E-A9E2BBC80395}" type="presParOf" srcId="{025EA08D-98C6-47DA-8B1F-3309C41BDE38}" destId="{2F7A1E96-1928-4B6E-B12F-B50FD7EA2AE0}" srcOrd="1" destOrd="0" presId="urn:microsoft.com/office/officeart/2005/8/layout/hProcess9"/>
    <dgm:cxn modelId="{4A19463F-1506-4ACF-8322-18BEFC04C44C}" type="presParOf" srcId="{2F7A1E96-1928-4B6E-B12F-B50FD7EA2AE0}" destId="{9A706B91-4C1E-444B-9F89-F9C11EF82A8D}" srcOrd="0" destOrd="0" presId="urn:microsoft.com/office/officeart/2005/8/layout/hProcess9"/>
    <dgm:cxn modelId="{5232D761-7324-4240-BE1D-F7131ECCBCC5}" type="presParOf" srcId="{2F7A1E96-1928-4B6E-B12F-B50FD7EA2AE0}" destId="{D692B828-56E7-4B21-ABA3-8912DA69FFB2}" srcOrd="1" destOrd="0" presId="urn:microsoft.com/office/officeart/2005/8/layout/hProcess9"/>
    <dgm:cxn modelId="{6EFD4197-4DBF-4BC5-9073-641E1471FFD5}" type="presParOf" srcId="{2F7A1E96-1928-4B6E-B12F-B50FD7EA2AE0}" destId="{845CAC73-904A-4857-BDDF-44E52206519C}" srcOrd="2" destOrd="0" presId="urn:microsoft.com/office/officeart/2005/8/layout/hProcess9"/>
    <dgm:cxn modelId="{DF7C8B6A-863E-4A06-9F9E-5D1FF59BBE3D}" type="presParOf" srcId="{2F7A1E96-1928-4B6E-B12F-B50FD7EA2AE0}" destId="{EF0B38B4-8E72-4BB9-A93B-E71DCEF2D937}" srcOrd="3" destOrd="0" presId="urn:microsoft.com/office/officeart/2005/8/layout/hProcess9"/>
    <dgm:cxn modelId="{DF52A9E7-2A7D-46B3-948B-7C2E440CBFB9}" type="presParOf" srcId="{2F7A1E96-1928-4B6E-B12F-B50FD7EA2AE0}" destId="{BEC7D2D9-9B0F-4688-8461-89626E2710D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1DC307-7E0E-4573-B2AA-F149CD865AD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0456D2-4E02-4538-9841-369387A1D4E9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11A9F383-6ED5-4B0F-9A58-B5D0C531F127}" type="parTrans" cxnId="{525919DB-E33E-455D-BCE2-C5561148553C}">
      <dgm:prSet/>
      <dgm:spPr/>
      <dgm:t>
        <a:bodyPr/>
        <a:lstStyle/>
        <a:p>
          <a:endParaRPr lang="ru-RU"/>
        </a:p>
      </dgm:t>
    </dgm:pt>
    <dgm:pt modelId="{64AE2530-9DC1-4D00-ADED-1D89697C9801}" type="sibTrans" cxnId="{525919DB-E33E-455D-BCE2-C5561148553C}">
      <dgm:prSet/>
      <dgm:spPr/>
      <dgm:t>
        <a:bodyPr/>
        <a:lstStyle/>
        <a:p>
          <a:endParaRPr lang="ru-RU"/>
        </a:p>
      </dgm:t>
    </dgm:pt>
    <dgm:pt modelId="{3E35BCF4-0F79-418C-90E3-D141C1EFFE36}">
      <dgm:prSet phldrT="[Текст]"/>
      <dgm:spPr/>
      <dgm:t>
        <a:bodyPr/>
        <a:lstStyle/>
        <a:p>
          <a:r>
            <a:rPr lang="ru-RU" dirty="0" smtClean="0"/>
            <a:t>В случае невозможности присутствия во время проведения проверки руководителя государственного органа (органа местного самоуправления), необходимо предоставить копию приказа (распоряжения) о назначении уполномоченного лица с предоставлением права подписания акта по итогам контрольных мероприятий</a:t>
          </a:r>
          <a:endParaRPr lang="ru-RU" dirty="0"/>
        </a:p>
      </dgm:t>
    </dgm:pt>
    <dgm:pt modelId="{558A18E6-AE4B-4F3F-9C44-61C36E9542F1}" type="parTrans" cxnId="{321C0EF2-6C92-4CE4-8558-C6A16A0342F0}">
      <dgm:prSet/>
      <dgm:spPr/>
      <dgm:t>
        <a:bodyPr/>
        <a:lstStyle/>
        <a:p>
          <a:endParaRPr lang="ru-RU"/>
        </a:p>
      </dgm:t>
    </dgm:pt>
    <dgm:pt modelId="{8C9BA364-E332-4169-ACA1-55434C95F12F}" type="sibTrans" cxnId="{321C0EF2-6C92-4CE4-8558-C6A16A0342F0}">
      <dgm:prSet/>
      <dgm:spPr/>
      <dgm:t>
        <a:bodyPr/>
        <a:lstStyle/>
        <a:p>
          <a:endParaRPr lang="ru-RU"/>
        </a:p>
      </dgm:t>
    </dgm:pt>
    <dgm:pt modelId="{8351BC85-DDC3-47B3-8B94-6EA6759657D4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A53ACD21-4501-450F-88A3-7B4A9C86AE33}" type="parTrans" cxnId="{886260AB-DED3-48B8-BC49-11474DA22FE1}">
      <dgm:prSet/>
      <dgm:spPr/>
      <dgm:t>
        <a:bodyPr/>
        <a:lstStyle/>
        <a:p>
          <a:endParaRPr lang="ru-RU"/>
        </a:p>
      </dgm:t>
    </dgm:pt>
    <dgm:pt modelId="{3529EBA1-8B7B-4B59-B5AE-00F8BA134AA1}" type="sibTrans" cxnId="{886260AB-DED3-48B8-BC49-11474DA22FE1}">
      <dgm:prSet/>
      <dgm:spPr/>
      <dgm:t>
        <a:bodyPr/>
        <a:lstStyle/>
        <a:p>
          <a:endParaRPr lang="ru-RU"/>
        </a:p>
      </dgm:t>
    </dgm:pt>
    <dgm:pt modelId="{E4D3206D-8FAD-4C90-A4B0-AE68322B10F9}">
      <dgm:prSet phldrT="[Текст]"/>
      <dgm:spPr/>
      <dgm:t>
        <a:bodyPr/>
        <a:lstStyle/>
        <a:p>
          <a:r>
            <a:rPr lang="ru-RU" dirty="0" smtClean="0">
              <a:effectLst/>
              <a:latin typeface="Calibri"/>
              <a:ea typeface="Calibri"/>
              <a:cs typeface="Times New Roman"/>
            </a:rPr>
            <a:t>В случае невозможности присутствия во время проведения проверки представителя подрядной организации необходимо предоставить копию письма, направленного в адрес подрядчика с уведомлением о дате и времени проведения контрольных мероприятий, а также письменные пояснения руководителя подрядной организации о невозможности присутствия</a:t>
          </a:r>
          <a:endParaRPr lang="ru-RU" dirty="0"/>
        </a:p>
      </dgm:t>
    </dgm:pt>
    <dgm:pt modelId="{821EC861-06E2-45A6-AB59-D257A82BA651}" type="parTrans" cxnId="{42C75913-BBC9-49BA-8E95-1F0FA852AB4D}">
      <dgm:prSet/>
      <dgm:spPr/>
      <dgm:t>
        <a:bodyPr/>
        <a:lstStyle/>
        <a:p>
          <a:endParaRPr lang="ru-RU"/>
        </a:p>
      </dgm:t>
    </dgm:pt>
    <dgm:pt modelId="{D04EEC31-5677-4B45-9A76-2EE334F7ACDE}" type="sibTrans" cxnId="{42C75913-BBC9-49BA-8E95-1F0FA852AB4D}">
      <dgm:prSet/>
      <dgm:spPr/>
      <dgm:t>
        <a:bodyPr/>
        <a:lstStyle/>
        <a:p>
          <a:endParaRPr lang="ru-RU"/>
        </a:p>
      </dgm:t>
    </dgm:pt>
    <dgm:pt modelId="{203C56AD-35B2-4FCD-B960-B8E15BC6EDA7}" type="pres">
      <dgm:prSet presAssocID="{E31DC307-7E0E-4573-B2AA-F149CD865AD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17BCB4-5D3D-4606-B014-A7C31F396462}" type="pres">
      <dgm:prSet presAssocID="{F00456D2-4E02-4538-9841-369387A1D4E9}" presName="composite" presStyleCnt="0"/>
      <dgm:spPr/>
    </dgm:pt>
    <dgm:pt modelId="{813F13FF-C2CD-4CB1-A838-7A6255C78205}" type="pres">
      <dgm:prSet presAssocID="{F00456D2-4E02-4538-9841-369387A1D4E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A79F4-7DB3-45F7-82A3-BEB2CB1F9BD1}" type="pres">
      <dgm:prSet presAssocID="{F00456D2-4E02-4538-9841-369387A1D4E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FA04E-02BE-460B-BB13-6556FFF9E666}" type="pres">
      <dgm:prSet presAssocID="{64AE2530-9DC1-4D00-ADED-1D89697C9801}" presName="sp" presStyleCnt="0"/>
      <dgm:spPr/>
    </dgm:pt>
    <dgm:pt modelId="{2EBABE80-C97C-4817-BD23-52968A355C68}" type="pres">
      <dgm:prSet presAssocID="{8351BC85-DDC3-47B3-8B94-6EA6759657D4}" presName="composite" presStyleCnt="0"/>
      <dgm:spPr/>
    </dgm:pt>
    <dgm:pt modelId="{F11EB503-7B81-4DA2-ADDA-9079C02C2DE6}" type="pres">
      <dgm:prSet presAssocID="{8351BC85-DDC3-47B3-8B94-6EA6759657D4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DFD1F-E6B9-4F06-A83E-E3E0B18B5AD9}" type="pres">
      <dgm:prSet presAssocID="{8351BC85-DDC3-47B3-8B94-6EA6759657D4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74238F-ADA4-4DF4-A9CD-F0A1845FFDAB}" type="presOf" srcId="{8351BC85-DDC3-47B3-8B94-6EA6759657D4}" destId="{F11EB503-7B81-4DA2-ADDA-9079C02C2DE6}" srcOrd="0" destOrd="0" presId="urn:microsoft.com/office/officeart/2005/8/layout/chevron2"/>
    <dgm:cxn modelId="{42C75913-BBC9-49BA-8E95-1F0FA852AB4D}" srcId="{8351BC85-DDC3-47B3-8B94-6EA6759657D4}" destId="{E4D3206D-8FAD-4C90-A4B0-AE68322B10F9}" srcOrd="0" destOrd="0" parTransId="{821EC861-06E2-45A6-AB59-D257A82BA651}" sibTransId="{D04EEC31-5677-4B45-9A76-2EE334F7ACDE}"/>
    <dgm:cxn modelId="{525919DB-E33E-455D-BCE2-C5561148553C}" srcId="{E31DC307-7E0E-4573-B2AA-F149CD865ADE}" destId="{F00456D2-4E02-4538-9841-369387A1D4E9}" srcOrd="0" destOrd="0" parTransId="{11A9F383-6ED5-4B0F-9A58-B5D0C531F127}" sibTransId="{64AE2530-9DC1-4D00-ADED-1D89697C9801}"/>
    <dgm:cxn modelId="{321C0EF2-6C92-4CE4-8558-C6A16A0342F0}" srcId="{F00456D2-4E02-4538-9841-369387A1D4E9}" destId="{3E35BCF4-0F79-418C-90E3-D141C1EFFE36}" srcOrd="0" destOrd="0" parTransId="{558A18E6-AE4B-4F3F-9C44-61C36E9542F1}" sibTransId="{8C9BA364-E332-4169-ACA1-55434C95F12F}"/>
    <dgm:cxn modelId="{33495DBD-82C2-467B-9DB3-40DEAEFF7433}" type="presOf" srcId="{E31DC307-7E0E-4573-B2AA-F149CD865ADE}" destId="{203C56AD-35B2-4FCD-B960-B8E15BC6EDA7}" srcOrd="0" destOrd="0" presId="urn:microsoft.com/office/officeart/2005/8/layout/chevron2"/>
    <dgm:cxn modelId="{886260AB-DED3-48B8-BC49-11474DA22FE1}" srcId="{E31DC307-7E0E-4573-B2AA-F149CD865ADE}" destId="{8351BC85-DDC3-47B3-8B94-6EA6759657D4}" srcOrd="1" destOrd="0" parTransId="{A53ACD21-4501-450F-88A3-7B4A9C86AE33}" sibTransId="{3529EBA1-8B7B-4B59-B5AE-00F8BA134AA1}"/>
    <dgm:cxn modelId="{E31C1E7C-1A16-4B0A-9EB0-7C8A0F0B6C15}" type="presOf" srcId="{3E35BCF4-0F79-418C-90E3-D141C1EFFE36}" destId="{B6EA79F4-7DB3-45F7-82A3-BEB2CB1F9BD1}" srcOrd="0" destOrd="0" presId="urn:microsoft.com/office/officeart/2005/8/layout/chevron2"/>
    <dgm:cxn modelId="{B26E74EF-804C-4CDA-ADBA-DE7A5B70D32B}" type="presOf" srcId="{F00456D2-4E02-4538-9841-369387A1D4E9}" destId="{813F13FF-C2CD-4CB1-A838-7A6255C78205}" srcOrd="0" destOrd="0" presId="urn:microsoft.com/office/officeart/2005/8/layout/chevron2"/>
    <dgm:cxn modelId="{3ECF1372-21A4-4D27-AF5B-C350569396FE}" type="presOf" srcId="{E4D3206D-8FAD-4C90-A4B0-AE68322B10F9}" destId="{416DFD1F-E6B9-4F06-A83E-E3E0B18B5AD9}" srcOrd="0" destOrd="0" presId="urn:microsoft.com/office/officeart/2005/8/layout/chevron2"/>
    <dgm:cxn modelId="{94FA88BD-7298-4614-9BE6-12A59BDBA5E7}" type="presParOf" srcId="{203C56AD-35B2-4FCD-B960-B8E15BC6EDA7}" destId="{EA17BCB4-5D3D-4606-B014-A7C31F396462}" srcOrd="0" destOrd="0" presId="urn:microsoft.com/office/officeart/2005/8/layout/chevron2"/>
    <dgm:cxn modelId="{ED086973-12CB-439A-9170-E9C02F2F0FE7}" type="presParOf" srcId="{EA17BCB4-5D3D-4606-B014-A7C31F396462}" destId="{813F13FF-C2CD-4CB1-A838-7A6255C78205}" srcOrd="0" destOrd="0" presId="urn:microsoft.com/office/officeart/2005/8/layout/chevron2"/>
    <dgm:cxn modelId="{0E83DE4C-2AF2-4C61-B030-A7130BF10970}" type="presParOf" srcId="{EA17BCB4-5D3D-4606-B014-A7C31F396462}" destId="{B6EA79F4-7DB3-45F7-82A3-BEB2CB1F9BD1}" srcOrd="1" destOrd="0" presId="urn:microsoft.com/office/officeart/2005/8/layout/chevron2"/>
    <dgm:cxn modelId="{73CC1ED7-4ADB-4134-B9F3-C4C1367B2A99}" type="presParOf" srcId="{203C56AD-35B2-4FCD-B960-B8E15BC6EDA7}" destId="{495FA04E-02BE-460B-BB13-6556FFF9E666}" srcOrd="1" destOrd="0" presId="urn:microsoft.com/office/officeart/2005/8/layout/chevron2"/>
    <dgm:cxn modelId="{942DCC3E-7DD9-4AC4-8D61-AB16E91A1CD5}" type="presParOf" srcId="{203C56AD-35B2-4FCD-B960-B8E15BC6EDA7}" destId="{2EBABE80-C97C-4817-BD23-52968A355C68}" srcOrd="2" destOrd="0" presId="urn:microsoft.com/office/officeart/2005/8/layout/chevron2"/>
    <dgm:cxn modelId="{557C4F55-EBF1-40C2-9043-015520BC656B}" type="presParOf" srcId="{2EBABE80-C97C-4817-BD23-52968A355C68}" destId="{F11EB503-7B81-4DA2-ADDA-9079C02C2DE6}" srcOrd="0" destOrd="0" presId="urn:microsoft.com/office/officeart/2005/8/layout/chevron2"/>
    <dgm:cxn modelId="{012C2E50-6FBE-438C-821A-CCFFF0E22FB3}" type="presParOf" srcId="{2EBABE80-C97C-4817-BD23-52968A355C68}" destId="{416DFD1F-E6B9-4F06-A83E-E3E0B18B5AD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AB5DE-86FB-4E71-B126-0CCDFC1639B1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A706B91-4C1E-444B-9F89-F9C11EF82A8D}">
      <dsp:nvSpPr>
        <dsp:cNvPr id="0" name=""/>
        <dsp:cNvSpPr/>
      </dsp:nvSpPr>
      <dsp:spPr>
        <a:xfrm>
          <a:off x="278874" y="1357788"/>
          <a:ext cx="2468880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Обращение на имя Губернатора Смоленской области с обоснованием необходимости выделения денежных средств из резервного фонда и указанием размера испрашиваемых средств</a:t>
          </a:r>
          <a:endParaRPr lang="ru-RU" sz="1100" kern="1200" dirty="0"/>
        </a:p>
      </dsp:txBody>
      <dsp:txXfrm>
        <a:off x="367250" y="1446164"/>
        <a:ext cx="2292128" cy="1633633"/>
      </dsp:txXfrm>
    </dsp:sp>
    <dsp:sp modelId="{845CAC73-904A-4857-BDDF-44E52206519C}">
      <dsp:nvSpPr>
        <dsp:cNvPr id="0" name=""/>
        <dsp:cNvSpPr/>
      </dsp:nvSpPr>
      <dsp:spPr>
        <a:xfrm>
          <a:off x="2880359" y="1357788"/>
          <a:ext cx="2468880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По результатам оценки обращения о выделении средств из резервного фонда исполнительный орган Смоленской области, в компетенции которого находится решение вопросов, указанных в обращении, подготавливается заключение, которое направляется в Министерство финансов Смоленской области.</a:t>
          </a:r>
          <a:endParaRPr lang="ru-RU" sz="1100" kern="1200" dirty="0"/>
        </a:p>
      </dsp:txBody>
      <dsp:txXfrm>
        <a:off x="2968735" y="1446164"/>
        <a:ext cx="2292128" cy="1633633"/>
      </dsp:txXfrm>
    </dsp:sp>
    <dsp:sp modelId="{BEC7D2D9-9B0F-4688-8461-89626E2710D6}">
      <dsp:nvSpPr>
        <dsp:cNvPr id="0" name=""/>
        <dsp:cNvSpPr/>
      </dsp:nvSpPr>
      <dsp:spPr>
        <a:xfrm>
          <a:off x="5481845" y="1357788"/>
          <a:ext cx="2468880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По поручению Губернатора Смоленской области Министерство финансов Смоленской области готовит проект распоряжения Правительства Смоленской области о выделении средств из резервного фонда с указанием размера выделяемых средств и направления их расходования</a:t>
          </a:r>
          <a:endParaRPr lang="ru-RU" sz="1100" kern="1200" dirty="0"/>
        </a:p>
      </dsp:txBody>
      <dsp:txXfrm>
        <a:off x="5570221" y="1446164"/>
        <a:ext cx="2292128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F13FF-C2CD-4CB1-A838-7A6255C78205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1</a:t>
          </a:r>
          <a:endParaRPr lang="ru-RU" sz="4700" kern="1200" dirty="0"/>
        </a:p>
      </dsp:txBody>
      <dsp:txXfrm rot="-5400000">
        <a:off x="1" y="842399"/>
        <a:ext cx="1683092" cy="721325"/>
      </dsp:txXfrm>
    </dsp:sp>
    <dsp:sp modelId="{B6EA79F4-7DB3-45F7-82A3-BEB2CB1F9BD1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 случае невозможности присутствия во время проведения проверки руководителя государственного органа (органа местного самоуправления), необходимо предоставить копию приказа (распоряжения) о назначении уполномоченного лица с предоставлением права подписания акта по итогам контрольных мероприятий</a:t>
          </a:r>
          <a:endParaRPr lang="ru-RU" sz="1600" kern="1200" dirty="0"/>
        </a:p>
      </dsp:txBody>
      <dsp:txXfrm rot="-5400000">
        <a:off x="1683093" y="77146"/>
        <a:ext cx="6470214" cy="1410285"/>
      </dsp:txXfrm>
    </dsp:sp>
    <dsp:sp modelId="{F11EB503-7B81-4DA2-ADDA-9079C02C2DE6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2</a:t>
          </a:r>
          <a:endParaRPr lang="ru-RU" sz="4700" kern="1200" dirty="0"/>
        </a:p>
      </dsp:txBody>
      <dsp:txXfrm rot="-5400000">
        <a:off x="1" y="2962237"/>
        <a:ext cx="1683092" cy="721325"/>
      </dsp:txXfrm>
    </dsp:sp>
    <dsp:sp modelId="{416DFD1F-E6B9-4F06-A83E-E3E0B18B5AD9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/>
              <a:latin typeface="Calibri"/>
              <a:ea typeface="Calibri"/>
              <a:cs typeface="Times New Roman"/>
            </a:rPr>
            <a:t>В случае невозможности присутствия во время проведения проверки представителя подрядной организации необходимо предоставить копию письма, направленного в адрес подрядчика с уведомлением о дате и времени проведения контрольных мероприятий, а также письменные пояснения руководителя подрядной организации о невозможности присутствия</a:t>
          </a:r>
          <a:endParaRPr lang="ru-RU" sz="1600" kern="1200" dirty="0"/>
        </a:p>
      </dsp:txBody>
      <dsp:txXfrm rot="-5400000">
        <a:off x="1683093" y="2196984"/>
        <a:ext cx="6470214" cy="1410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20009-5825-465C-8C5D-B9C3A134134A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73004-B3AA-4B2A-9922-43927883C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72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73004-B3AA-4B2A-9922-43927883C27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01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97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79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42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54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19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5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15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92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11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08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087FA-1DAC-4B62-ACCF-1C9E114D26C0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F844-B9DF-40CB-BC76-E2D657372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40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456383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Смоленской области по осуществлению контроля и взаимодействию с административными органами (далее – Министерство)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документам для проведения Министерством проверки стоимости фактически выполненных работ размеру средств, определенному сметной документацией, представленной для подготовки распоряжения Правительства Смоленской области о выделении средств из резервного фонда Правительства Смоленской области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085184"/>
            <a:ext cx="8424936" cy="112697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Нефедов Данил Игорьевич,</a:t>
            </a:r>
          </a:p>
          <a:p>
            <a:pPr algn="l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аместитель директора департамента финансового контроля Министерства, тел. 29-15-68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75" y="548680"/>
            <a:ext cx="62865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26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До проведения контрольных мероприятий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9017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4" name="Picture 2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64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</a:bodyPr>
          <a:lstStyle/>
          <a:p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Образцы некоторых документов, предоставляемых в адрес </a:t>
            </a:r>
            <a:r>
              <a:rPr lang="ru-RU" b="0" i="0" u="none" strike="noStrike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b="0" i="0" u="none" strike="noStrike" baseline="0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Министерства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9218" name="Picture 2" descr="C:\Program Files\Microsoft Office\MEDIA\CAGCAT10\j019980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21088"/>
            <a:ext cx="1789481" cy="180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0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6121" y="548680"/>
            <a:ext cx="77432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 ЗАЯВИТЕЛЯ                                                                                     Министру Смоленской области по                                                   осуществлению контроля и взаимодействию</a:t>
            </a:r>
          </a:p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административными органами</a:t>
            </a:r>
          </a:p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Л.Г. Ковалевой</a:t>
            </a:r>
          </a:p>
          <a:p>
            <a:pPr algn="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Уважаемая Людмила Григорьевна!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муниципального образования «___» Смоленской области в целях проведения проверки выполненных работ по капитальному ремонту здания МБОУ «Средняя школа» согласно распоряжению Правительства Смоленской области от 01.01.2024 № 001-рп направляет Вам заверенные копии следующих документов: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распоряжения Правительства Смоленской области о выделении средств резервного фонда;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муниципального контракта;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акта о приемке выполненных работ, проверенного и согласованного ОГБУ «УКС Смоленской области»;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справки о стоимости выполненных работ, проверенной и согласованной ОГБУ «УКС Смоленской области»;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актов освидетельствования скрытых работ (исполнительных схем);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конкурсной документации (если разрабатывалась);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дефектных актов;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сметной документации (измененной сметной документации), согласованной ОГБУ «УКС Смоленской области» или получившей положительное заключение государственной экспертизы;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распоряжения (приказа) о назначении уполномоченного лица.</a:t>
            </a:r>
          </a:p>
          <a:p>
            <a:pPr marL="171450" indent="-171450" algn="just">
              <a:buFontTx/>
              <a:buChar char="-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6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2656"/>
            <a:ext cx="4521125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7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46805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средств резервного фонда Правительства Смоленской области (далее – резервный фонд) осуществляется в соответствии с Положением о порядке использования бюджетных ассигнований резервного фонда Правительства Смоленской области, утвержденным постановлением Правительства Смоленской области                от 18.04.2024 № 266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70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выделения средств из резервного фонда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3297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921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26100"/>
            <a:ext cx="8229600" cy="42671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осуществляет проверку соответствия стоимости фактически выполненных работ размеру средств, определенному сметной документацией, представленной для подготовки распоряжения Правительства Смоленской области о выделении средств из резервного фонда (измененной сметной документацией) в случае если размер выделенных средств резервного фонда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превышает 300 тысяч рублей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1057"/>
            <a:ext cx="1829714" cy="156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1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Допускается внесение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изменений в сметную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документацию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318" y="1600200"/>
            <a:ext cx="7949481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в сметную документацию, представленную при выделении средств резервного фонда  допускается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срока завершения работ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установленного государственным или муниципальным контрактом (договором) на выполнение работ. Измененная сметная документация подлежит утверждению и согласованию в соответствии с правилами Положения о порядке использования средств резервного фонда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Измененная сметная документация представляется в Министерство финансов Смоленской области не позднее двух рабочих дней с даты согласования.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678"/>
            <a:ext cx="1115615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\Microsoft Office\MEDIA\OFFICE14\Bullets\BD21301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349945" cy="34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Program Files\Microsoft Office\MEDIA\OFFICE14\Bullets\BD21301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349945" cy="34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23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C00000"/>
                </a:solidFill>
              </a:rPr>
              <a:t>При установлении </a:t>
            </a:r>
            <a:r>
              <a:rPr lang="ru-RU" sz="2400" b="1" dirty="0" smtClean="0">
                <a:solidFill>
                  <a:srgbClr val="C00000"/>
                </a:solidFill>
              </a:rPr>
              <a:t>Министерством </a:t>
            </a:r>
            <a:r>
              <a:rPr lang="ru-RU" sz="2400" b="1" dirty="0">
                <a:solidFill>
                  <a:srgbClr val="C00000"/>
                </a:solidFill>
              </a:rPr>
              <a:t>случаев несоблюдения сроков выполнения работ</a:t>
            </a:r>
            <a:r>
              <a:rPr lang="ru-RU" sz="2400" dirty="0">
                <a:solidFill>
                  <a:srgbClr val="C00000"/>
                </a:solidFill>
              </a:rPr>
              <a:t>, установленных муниципальными контрактами (договорами) на выполнение работ по капитальному ремонту, реконструкции, строительству зданий, сооружений, текущему ремонту зданий, сооружений, а также по строительству, реконструкции, капитальному ремонту, ремонту и содержанию автомобильных дорог общего пользования, </a:t>
            </a:r>
            <a:r>
              <a:rPr lang="ru-RU" sz="2400" b="1" dirty="0">
                <a:solidFill>
                  <a:srgbClr val="C00000"/>
                </a:solidFill>
              </a:rPr>
              <a:t>размер денежных средств</a:t>
            </a:r>
            <a:r>
              <a:rPr lang="ru-RU" sz="2400" dirty="0">
                <a:solidFill>
                  <a:srgbClr val="C00000"/>
                </a:solidFill>
              </a:rPr>
              <a:t>, перечисляемых органам местного самоуправления, </a:t>
            </a:r>
            <a:r>
              <a:rPr lang="ru-RU" sz="2400" b="1" dirty="0">
                <a:solidFill>
                  <a:srgbClr val="C00000"/>
                </a:solidFill>
              </a:rPr>
              <a:t>подлежит уменьшению </a:t>
            </a:r>
            <a:r>
              <a:rPr lang="ru-RU" sz="2400" dirty="0">
                <a:solidFill>
                  <a:srgbClr val="C00000"/>
                </a:solidFill>
              </a:rPr>
              <a:t>на сумму, составляющую 0,5 процента от общего объема субсидии, подлежащей перечислению в местный </a:t>
            </a:r>
            <a:r>
              <a:rPr lang="ru-RU" sz="2400" dirty="0" smtClean="0">
                <a:solidFill>
                  <a:srgbClr val="C00000"/>
                </a:solidFill>
              </a:rPr>
              <a:t>бюджет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013" y="188641"/>
            <a:ext cx="561975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4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предоставления актов о приемке выполненных работ (форма КС-2) и справки о стоимости выполненных работ (форма КС-3)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двух рабочих дней с даты подписания Акта о приемке выполненных работ (форма КС-2) и справки о стоимости выполненных работ и затрат (форма КС-3), указанные документы представляются в ОГКУ «Управление капитального строительства Смоленской области» для проверки и согласования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представляемые в Министерство направляются в течение двух рабочих дней с даты согласования акта о приемке выполненных работ (форма КС-2) и справки о стоимости выполненных работ и затрат (форма КС-3)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085184"/>
            <a:ext cx="223224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0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предоставляемые для проверки</a:t>
            </a:r>
            <a:endParaRPr lang="ru-RU" sz="2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Положением определен перечень документов, предоставляемых в адрес Министерства для проведения проверки соответствия стоимости фактически выполненных работ размеру средств, определенному сметной документацией, представленной для подготовки распоряжения Правительства Смоленской области о выделении средств из резервного фонда, измененной сметной документацией.</a:t>
            </a:r>
          </a:p>
          <a:p>
            <a:pPr algn="just"/>
            <a:endParaRPr lang="ru-RU" sz="2000" b="1" i="0" u="none" strike="noStrike" baseline="0" dirty="0" smtClean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000" b="0" i="0" u="none" strike="noStrike" baseline="0" dirty="0" smtClean="0">
                <a:solidFill>
                  <a:srgbClr val="C00000"/>
                </a:solidFill>
                <a:latin typeface="Times New Roman"/>
              </a:rPr>
              <a:t>Министерство обращает особое внимание</a:t>
            </a:r>
            <a:r>
              <a:rPr lang="ru-RU" sz="2000" b="0" i="0" u="none" strike="noStrike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2000" b="0" i="0" u="none" strike="noStrike" baseline="0" dirty="0" smtClean="0">
                <a:solidFill>
                  <a:srgbClr val="C00000"/>
                </a:solidFill>
                <a:latin typeface="Times New Roman"/>
              </a:rPr>
              <a:t>– </a:t>
            </a:r>
            <a:r>
              <a:rPr lang="ru-RU" sz="2000" b="1" i="0" u="none" strike="noStrike" baseline="0" dirty="0" smtClean="0">
                <a:solidFill>
                  <a:srgbClr val="C00000"/>
                </a:solidFill>
                <a:latin typeface="Times New Roman"/>
              </a:rPr>
              <a:t>все предоставляемые копии документов должны быть ЗАВЕРЕНЫ НАДЛЕЖАЩИМ ОБРАЗОМ</a:t>
            </a:r>
            <a:r>
              <a:rPr lang="ru-RU" sz="2000" b="0" i="0" u="none" strike="noStrike" baseline="0" dirty="0" smtClean="0">
                <a:solidFill>
                  <a:srgbClr val="C00000"/>
                </a:solidFill>
                <a:latin typeface="Times New Roman"/>
              </a:rPr>
              <a:t>!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Program Files\Microsoft Office\MEDIA\CAGCAT10\j019640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695298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5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504055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Наименование документа: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920880" cy="496855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Сопроводительное письмо от имени руководителя государственного органа (органа местного самоуправления);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Копия государственного (муниципального) контракта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Копия акта о приемке выполненных работ (форма КС-2), проверенного и согласованного ОГКУ «УКС Смоленской области» (СОГБУ « </a:t>
            </a:r>
            <a:r>
              <a:rPr lang="ru-RU" dirty="0" err="1" smtClean="0">
                <a:solidFill>
                  <a:srgbClr val="002060"/>
                </a:solidFill>
              </a:rPr>
              <a:t>Смоленскавтодор</a:t>
            </a:r>
            <a:r>
              <a:rPr lang="ru-RU" dirty="0" smtClean="0">
                <a:solidFill>
                  <a:srgbClr val="002060"/>
                </a:solidFill>
              </a:rPr>
              <a:t> »);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Копия справки о стоимости выполненных работ (форм КС-3), проверенной и согласованной ОГКУ «УКС Смоленской области» (СОГБУ « </a:t>
            </a:r>
            <a:r>
              <a:rPr lang="ru-RU" dirty="0" err="1" smtClean="0">
                <a:solidFill>
                  <a:srgbClr val="002060"/>
                </a:solidFill>
              </a:rPr>
              <a:t>Смоленскавтодор</a:t>
            </a:r>
            <a:r>
              <a:rPr lang="ru-RU" dirty="0" smtClean="0">
                <a:solidFill>
                  <a:srgbClr val="002060"/>
                </a:solidFill>
              </a:rPr>
              <a:t> »);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Копии дефектных актов;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Копия конкурсной документации (если разрабатывалась);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Копия сводного сметного расчета стоимости строительства (локальных сметных расчетов), согласованного </a:t>
            </a:r>
            <a:r>
              <a:rPr lang="ru-RU" dirty="0" smtClean="0">
                <a:solidFill>
                  <a:srgbClr val="002060"/>
                </a:solidFill>
              </a:rPr>
              <a:t>ОГБУ «Управление капитального строительства Смоленской области» </a:t>
            </a:r>
            <a:r>
              <a:rPr lang="ru-RU" dirty="0">
                <a:solidFill>
                  <a:srgbClr val="002060"/>
                </a:solidFill>
              </a:rPr>
              <a:t>или получивших положительное заключение государственной экспертизы.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Копия распоряжения о назначении уполномоченного лица (при необходимости)**.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170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052" y="5445224"/>
            <a:ext cx="1302133" cy="132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7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</TotalTime>
  <Words>873</Words>
  <Application>Microsoft Office PowerPoint</Application>
  <PresentationFormat>Экран (4:3)</PresentationFormat>
  <Paragraphs>63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   Министерство Смоленской области по осуществлению контроля и взаимодействию с административными органами (далее – Министерство)  Требования к документам для проведения Министерством проверки стоимости фактически выполненных работ размеру средств, определенному сметной документацией, представленной для подготовки распоряжения Правительства Смоленской области о выделении средств из резервного фонда Правительства Смоленской области</vt:lpstr>
      <vt:lpstr>Использование средств резервного фонда Правительства Смоленской области (далее – резервный фонд) осуществляется в соответствии с Положением о порядке использования бюджетных ассигнований резервного фонда Правительства Смоленской области, утвержденным постановлением Правительства Смоленской области                от 18.04.2024 № 266 </vt:lpstr>
      <vt:lpstr>Основные этапы выделения средств из резервного фонда</vt:lpstr>
      <vt:lpstr>Презентация PowerPoint</vt:lpstr>
      <vt:lpstr>    Допускается внесение изменений в сметную документацию</vt:lpstr>
      <vt:lpstr>Презентация PowerPoint</vt:lpstr>
      <vt:lpstr>Сроки предоставления актов о приемке выполненных работ (форма КС-2) и справки о стоимости выполненных работ (форма КС-3)</vt:lpstr>
      <vt:lpstr>Документы, предоставляемые для проверки</vt:lpstr>
      <vt:lpstr>Наименование документа: </vt:lpstr>
      <vt:lpstr>                           До проведения контрольных мероприятий </vt:lpstr>
      <vt:lpstr>Образцы некоторых документов, предоставляемых в адрес  Министерства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Смоленской области по осуществлению контроля и взаимодействию с административными органами (далее – Департамент)  Требования к документам для проведения Департаментом проверки стоимости фактически выполненных работ размеру средств, определенному сметной документацией, представленной для подготовки распоряжения Администрации Смоленской области о выделении средств из резервного фонда</dc:title>
  <dc:creator>Нефёдов Данил Игорьевич</dc:creator>
  <cp:lastModifiedBy>Нефёдов Данил Игорьевич</cp:lastModifiedBy>
  <cp:revision>17</cp:revision>
  <cp:lastPrinted>2024-07-18T06:33:46Z</cp:lastPrinted>
  <dcterms:created xsi:type="dcterms:W3CDTF">2022-01-26T06:40:28Z</dcterms:created>
  <dcterms:modified xsi:type="dcterms:W3CDTF">2024-07-18T06:48:47Z</dcterms:modified>
</cp:coreProperties>
</file>